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7" r:id="rId5"/>
    <p:sldId id="302" r:id="rId6"/>
    <p:sldId id="284" r:id="rId7"/>
    <p:sldId id="283" r:id="rId8"/>
    <p:sldId id="282" r:id="rId9"/>
    <p:sldId id="292" r:id="rId10"/>
    <p:sldId id="261" r:id="rId11"/>
    <p:sldId id="288" r:id="rId12"/>
    <p:sldId id="286" r:id="rId13"/>
    <p:sldId id="287" r:id="rId14"/>
    <p:sldId id="289" r:id="rId15"/>
    <p:sldId id="290" r:id="rId16"/>
    <p:sldId id="291" r:id="rId17"/>
    <p:sldId id="293" r:id="rId18"/>
    <p:sldId id="294" r:id="rId19"/>
    <p:sldId id="262" r:id="rId20"/>
    <p:sldId id="295" r:id="rId21"/>
    <p:sldId id="296" r:id="rId22"/>
    <p:sldId id="297" r:id="rId23"/>
    <p:sldId id="298" r:id="rId24"/>
    <p:sldId id="299" r:id="rId25"/>
    <p:sldId id="300" r:id="rId26"/>
    <p:sldId id="304" r:id="rId27"/>
    <p:sldId id="30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90" autoAdjust="0"/>
  </p:normalViewPr>
  <p:slideViewPr>
    <p:cSldViewPr snapToGrid="0">
      <p:cViewPr varScale="1">
        <p:scale>
          <a:sx n="91" d="100"/>
          <a:sy n="91" d="100"/>
        </p:scale>
        <p:origin x="13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7/3/2019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6706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704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8270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571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8071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3516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4403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4532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5641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1935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476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9775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256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6471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608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9144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529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287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48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1909425" cy="6584950"/>
          </a:xfrm>
          <a:solidFill>
            <a:schemeClr val="accent4">
              <a:lumMod val="50000"/>
            </a:schemeClr>
          </a:solidFill>
        </p:spPr>
        <p:txBody>
          <a:bodyPr lIns="1080000" t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CBE8D-BCDE-43F2-9C37-386C3705A5C2}"/>
              </a:ext>
            </a:extLst>
          </p:cNvPr>
          <p:cNvSpPr/>
          <p:nvPr userDrawn="1"/>
        </p:nvSpPr>
        <p:spPr>
          <a:xfrm>
            <a:off x="5277678" y="136800"/>
            <a:ext cx="5676382" cy="6584675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83424E-B9B3-4D58-988A-26DEDF734F4E}"/>
              </a:ext>
            </a:extLst>
          </p:cNvPr>
          <p:cNvSpPr/>
          <p:nvPr userDrawn="1"/>
        </p:nvSpPr>
        <p:spPr>
          <a:xfrm>
            <a:off x="0" y="0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32BBED-D126-4DCA-9557-B488A96E405F}"/>
              </a:ext>
            </a:extLst>
          </p:cNvPr>
          <p:cNvSpPr/>
          <p:nvPr userDrawn="1"/>
        </p:nvSpPr>
        <p:spPr>
          <a:xfrm>
            <a:off x="0" y="6721475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your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0299E33-978D-4B8A-9AC7-FC3F151D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3A8A6E9-DFE7-C84C-8C6D-E32D8A663A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solidFill>
            <a:schemeClr val="accent3">
              <a:alpha val="10000"/>
            </a:schemeClr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40258D63-D809-EE49-BCDD-8D6306004AE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Spa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5503617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52910"/>
            <a:ext cx="101432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3617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617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5235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A059022-81BB-3141-9DC1-6E855A13A2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 Box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3570526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043801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043801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182327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655602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655602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1CB22CF-1587-E74F-B211-A50F838025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029017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91884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56084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06680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58409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8" name="Slide Number Placeholder 6">
            <a:extLst>
              <a:ext uri="{FF2B5EF4-FFF2-40B4-BE49-F238E27FC236}">
                <a16:creationId xmlns:a16="http://schemas.microsoft.com/office/drawing/2014/main" id="{C4B93A79-C848-FB4C-BF10-00BE7B66F061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3 Memb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E8F62FC-AFDE-3E45-856E-4C504FC42FEC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6 Memb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92656" y="2256300"/>
            <a:ext cx="1217130" cy="1217130"/>
          </a:xfrm>
          <a:noFill/>
          <a:ln w="12700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060200" y="2256300"/>
            <a:ext cx="1217130" cy="1217130"/>
          </a:xfrm>
          <a:noFill/>
          <a:ln w="12700" cap="sq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3495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442861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627744" y="2256300"/>
            <a:ext cx="1217130" cy="1217130"/>
          </a:xfrm>
          <a:noFill/>
          <a:ln w="12700" cap="sq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0249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0249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492656" y="4023015"/>
            <a:ext cx="1217130" cy="1217130"/>
          </a:xfrm>
          <a:noFill/>
          <a:ln w="12700" cap="sq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060200" y="4023015"/>
            <a:ext cx="1217130" cy="1217130"/>
          </a:xfrm>
          <a:noFill/>
          <a:ln w="1270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43495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442861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7627744" y="4023015"/>
            <a:ext cx="1217130" cy="1217130"/>
          </a:xfrm>
          <a:noFill/>
          <a:ln w="12700" cap="sq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00249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00249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694CD2E2-CA8B-354D-8563-5AC361B78B27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CD2AAA-246C-4A45-BE24-C1A9DB1D3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A0092-7256-3C4E-857B-D93B1A8D2C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9829B2-67B8-42AF-A8F6-0483C504E33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97204"/>
            <a:ext cx="4865864" cy="497975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953015-A379-403E-8191-D885E217C75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9372" y="1197204"/>
            <a:ext cx="4865864" cy="497975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24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3617" y="1152000"/>
            <a:ext cx="3240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235" y="1152000"/>
            <a:ext cx="3240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3A1E70-888C-457D-AFFC-B6844C5A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B8ADDC7-03DF-504A-BCB2-CD59459CCF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686868" y="590811"/>
            <a:ext cx="6858001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3FF27-EC9A-4B3B-8FC8-8C0B22BA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EA673-E77B-454E-A2E7-937820AA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your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1970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1908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0809" y="1152525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9618" y="1152525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8427" y="1148060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67235" y="1152525"/>
            <a:ext cx="19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9BBF2-DEB7-4E8E-8C83-D3D10FA6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8BEF633-490C-6441-95CA-B2301D2D96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486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4860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FE5FCFC-5862-8346-B282-9ACAE5AA2B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84CD98A-64EE-42B1-9A8B-F495FEF2E9F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15235" y="1581663"/>
            <a:ext cx="4786225" cy="460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F7B39C-4DE9-4650-869E-0410A8E29AA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15235" y="1151999"/>
            <a:ext cx="4860000" cy="35999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D5478-FA4F-48AE-8588-59081070B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5082602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780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0FC2D7-C428-4985-A707-D3D2DA616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5063748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92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8DDE606-CFBE-5C4D-91D3-266C9C6E730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A26770-290B-4E8A-B12A-36F7DDB7F2B1}"/>
              </a:ext>
            </a:extLst>
          </p:cNvPr>
          <p:cNvGrpSpPr/>
          <p:nvPr userDrawn="1"/>
        </p:nvGrpSpPr>
        <p:grpSpPr>
          <a:xfrm>
            <a:off x="0" y="0"/>
            <a:ext cx="5277678" cy="6858000"/>
            <a:chOff x="0" y="0"/>
            <a:chExt cx="10954058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83424E-B9B3-4D58-988A-26DEDF734F4E}"/>
                </a:ext>
              </a:extLst>
            </p:cNvPr>
            <p:cNvSpPr/>
            <p:nvPr userDrawn="1"/>
          </p:nvSpPr>
          <p:spPr>
            <a:xfrm>
              <a:off x="0" y="0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32BBED-D126-4DCA-9557-B488A96E405F}"/>
                </a:ext>
              </a:extLst>
            </p:cNvPr>
            <p:cNvSpPr/>
            <p:nvPr userDrawn="1"/>
          </p:nvSpPr>
          <p:spPr>
            <a:xfrm>
              <a:off x="0" y="6721475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2894682"/>
            <a:ext cx="5085650" cy="1870007"/>
          </a:xfrm>
        </p:spPr>
        <p:txBody>
          <a:bodyPr anchor="b"/>
          <a:lstStyle>
            <a:lvl1pPr algn="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3044" y="5025053"/>
            <a:ext cx="4681330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7D147AD-3B0C-4B21-AE3D-178E0B7E3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73044" y="5431223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EB09218-D127-4641-A366-94360A951A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3044" y="5817586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9C42B1D-23D7-46D7-A8E3-6667AC7EFB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3044" y="6203950"/>
            <a:ext cx="4683095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930386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88D655-4406-4239-85EC-50C2308745AA}"/>
              </a:ext>
            </a:extLst>
          </p:cNvPr>
          <p:cNvSpPr/>
          <p:nvPr userDrawn="1"/>
        </p:nvSpPr>
        <p:spPr>
          <a:xfrm>
            <a:off x="145004" y="135743"/>
            <a:ext cx="11909425" cy="65849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your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190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40147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005CD-FB5A-4905-B7C8-ED3E23A79D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6063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77678" y="0"/>
            <a:ext cx="5676382" cy="685800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686869" y="590810"/>
            <a:ext cx="6858001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3"/>
            <a:ext cx="5085650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A47B37-80B0-5A4F-BDC3-DE42D5B2D34F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6AC2DF-47CD-A743-A120-FBE75B801CF3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E0F6BC-FBF2-3048-B833-61609739028C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B0310F-833E-864C-9FB7-B2B2A6714808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243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243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06D597-BA39-4C4D-833F-CC0EE989B51C}"/>
              </a:ext>
            </a:extLst>
          </p:cNvPr>
          <p:cNvSpPr/>
          <p:nvPr userDrawn="1"/>
        </p:nvSpPr>
        <p:spPr>
          <a:xfrm>
            <a:off x="9157648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5482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5523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5523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40C2B055-E680-DE47-949A-41B3A5A9204A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ullets 3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3B0AD5-3645-8443-891F-C0E1D9763D7A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9B724A-B58C-CD4D-8980-C0DFE08B79B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894D68-6E31-8646-BFD7-2C0D8C4CD961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0"/>
            <a:ext cx="4313008" cy="6721475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7083579" y="2987521"/>
            <a:ext cx="3429002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564187-7B7F-4203-BE0E-B2085E4F1869}"/>
              </a:ext>
            </a:extLst>
          </p:cNvPr>
          <p:cNvSpPr/>
          <p:nvPr userDrawn="1"/>
        </p:nvSpPr>
        <p:spPr>
          <a:xfrm rot="5400000">
            <a:off x="7083581" y="-441479"/>
            <a:ext cx="3428999" cy="431196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69" y="3674372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69" y="4608000"/>
            <a:ext cx="3863221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ullets 4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F5735D3-1D9F-7543-95B4-59FA78EE1633}"/>
              </a:ext>
            </a:extLst>
          </p:cNvPr>
          <p:cNvSpPr/>
          <p:nvPr userDrawn="1"/>
        </p:nvSpPr>
        <p:spPr>
          <a:xfrm>
            <a:off x="1729232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D89EB4-58FE-9C45-AF3E-821DBB1186EC}"/>
              </a:ext>
            </a:extLst>
          </p:cNvPr>
          <p:cNvSpPr/>
          <p:nvPr userDrawn="1"/>
        </p:nvSpPr>
        <p:spPr>
          <a:xfrm>
            <a:off x="3860091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2E783B-B6C5-C74B-8CB2-1421AF723973}"/>
              </a:ext>
            </a:extLst>
          </p:cNvPr>
          <p:cNvSpPr/>
          <p:nvPr userDrawn="1"/>
        </p:nvSpPr>
        <p:spPr>
          <a:xfrm>
            <a:off x="1728254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4FB0C7-5FAE-064C-B022-6C6F1429F789}"/>
              </a:ext>
            </a:extLst>
          </p:cNvPr>
          <p:cNvSpPr/>
          <p:nvPr userDrawn="1"/>
        </p:nvSpPr>
        <p:spPr>
          <a:xfrm>
            <a:off x="3859113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0"/>
            <a:ext cx="4313008" cy="685800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369079" y="1273022"/>
            <a:ext cx="6858001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3674372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70" y="4608000"/>
            <a:ext cx="3863221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0"/>
            <a:ext cx="4313008" cy="685800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369079" y="1273022"/>
            <a:ext cx="6858001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1767593"/>
            <a:ext cx="3863221" cy="2595353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Emphasized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5C3D10-5CD7-421D-B7BB-581518EF00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6470" y="4608000"/>
            <a:ext cx="3863221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Sec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90D010-2852-DE49-BD36-340D6725D1D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54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54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D02C68-EB7D-E044-99A9-658364A3B2F0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62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62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962E1D-1D13-2B48-9F3B-CE31039DD236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Add</a:t>
            </a:r>
          </a:p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71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271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0C57817-9ECE-F147-BBDB-760FAF41C8E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BF466B-33BA-42AC-AFB2-51FC72C2FA45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5CDF3-277F-457A-90F6-C20C9F0EF716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0143235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0974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633" y="6456363"/>
            <a:ext cx="962795" cy="26433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B2B2C22F-24A9-422A-8418-DE49631AA9DB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50" r:id="rId17"/>
    <p:sldLayoutId id="2147483652" r:id="rId18"/>
    <p:sldLayoutId id="2147483656" r:id="rId19"/>
    <p:sldLayoutId id="2147483657" r:id="rId20"/>
    <p:sldLayoutId id="2147483653" r:id="rId21"/>
    <p:sldLayoutId id="2147483677" r:id="rId22"/>
    <p:sldLayoutId id="2147483678" r:id="rId23"/>
    <p:sldLayoutId id="2147483654" r:id="rId24"/>
    <p:sldLayoutId id="2147483655" r:id="rId25"/>
    <p:sldLayoutId id="2147483660" r:id="rId26"/>
    <p:sldLayoutId id="2147483675" r:id="rId27"/>
    <p:sldLayoutId id="2147483676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fs2.dell.com:8080/tfs/eDell/SvcsIT-AnE/_git/sbil-ae-groups/pullrequest/10187?_a=over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A756A3F-0F08-4577-8E72-1E643EFB09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0" y="253854"/>
            <a:ext cx="12192000" cy="6350292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2B1C5-78F6-4A28-8883-7C500ADCB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686868" y="590811"/>
            <a:ext cx="6858001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ED38B-2505-420A-A14A-D41E71EDBA33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Java 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217F2-8C36-4584-BD5D-0B00606DF9A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r>
              <a:rPr lang="pt-BR" dirty="0"/>
              <a:t>New features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26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 after JAVA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E6122-2BEA-4D4A-96B5-33F4A50D0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864000"/>
            <a:ext cx="9499600" cy="53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 after JAVA 8 – supporting and updating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DF0D2-96EB-43B4-9610-8CBDC0012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342342"/>
            <a:ext cx="9093200" cy="50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2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966494"/>
          </a:xfrm>
        </p:spPr>
        <p:txBody>
          <a:bodyPr/>
          <a:lstStyle/>
          <a:p>
            <a:r>
              <a:rPr lang="en-US" dirty="0"/>
              <a:t>Releases after JAVA 8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B8AB0-6653-4F71-8648-756D76861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90" y="1659567"/>
            <a:ext cx="9025467" cy="5044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A35F50-D359-43C1-B36D-D6A865005636}"/>
              </a:ext>
            </a:extLst>
          </p:cNvPr>
          <p:cNvSpPr/>
          <p:nvPr/>
        </p:nvSpPr>
        <p:spPr>
          <a:xfrm>
            <a:off x="775447" y="10753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-&gt; Interim Releases</a:t>
            </a:r>
            <a:br>
              <a:rPr lang="en-US" dirty="0"/>
            </a:br>
            <a:r>
              <a:rPr lang="en-US" dirty="0"/>
              <a:t>-&gt; </a:t>
            </a:r>
            <a:r>
              <a:rPr lang="pt-BR" dirty="0"/>
              <a:t>LTS (Long term support) releases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2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16" descr="Image containing medical tweezers of various sizes, some pills, and a hand holding a pen writing on a piece of paper attached to a clipboard">
            <a:extLst>
              <a:ext uri="{FF2B5EF4-FFF2-40B4-BE49-F238E27FC236}">
                <a16:creationId xmlns:a16="http://schemas.microsoft.com/office/drawing/2014/main" id="{D29AD2ED-F2E1-42BA-A4F8-29194C9634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96BE43-2D46-4002-A946-60FC5900E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C15D2-04EB-42D6-9037-26AFBEA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9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966494"/>
          </a:xfrm>
        </p:spPr>
        <p:txBody>
          <a:bodyPr/>
          <a:lstStyle/>
          <a:p>
            <a:r>
              <a:rPr lang="en-US" dirty="0"/>
              <a:t>Licensing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DAA02-16F8-4873-9126-61D975FF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48" y="1291764"/>
            <a:ext cx="8413871" cy="468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7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D8E6581-E792-4AAC-821D-B2D762CA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83" y="1033581"/>
            <a:ext cx="10453713" cy="432000"/>
          </a:xfrm>
        </p:spPr>
        <p:txBody>
          <a:bodyPr/>
          <a:lstStyle/>
          <a:p>
            <a:r>
              <a:rPr lang="en-US" sz="5400" dirty="0"/>
              <a:t>That sounds overly complicated. </a:t>
            </a:r>
            <a:br>
              <a:rPr lang="en-US" sz="5400" dirty="0"/>
            </a:br>
            <a:r>
              <a:rPr lang="en-US" sz="5400" dirty="0"/>
              <a:t>Talk us through 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55529-D8CD-4AD1-9AAD-A09571F990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15</a:t>
            </a:fld>
            <a:endParaRPr lang="en-US" b="1" i="1" noProof="0" dirty="0"/>
          </a:p>
        </p:txBody>
      </p:sp>
      <p:pic>
        <p:nvPicPr>
          <p:cNvPr id="6" name="Picture 5" descr="mage result for gif  wtf">
            <a:extLst>
              <a:ext uri="{FF2B5EF4-FFF2-40B4-BE49-F238E27FC236}">
                <a16:creationId xmlns:a16="http://schemas.microsoft.com/office/drawing/2014/main" id="{FFEE782E-06A6-4B37-AE98-07FE00C01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48" y="2869400"/>
            <a:ext cx="2824381" cy="258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77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Teacher pointing at board icon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037292" y="1639084"/>
            <a:ext cx="1410102" cy="141010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38306" y="3428999"/>
            <a:ext cx="1620000" cy="360000"/>
          </a:xfrm>
        </p:spPr>
        <p:txBody>
          <a:bodyPr/>
          <a:lstStyle/>
          <a:p>
            <a:r>
              <a:rPr lang="en-US" sz="2400" dirty="0"/>
              <a:t>Free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5171" y="3929554"/>
            <a:ext cx="2386270" cy="720000"/>
          </a:xfrm>
        </p:spPr>
        <p:txBody>
          <a:bodyPr/>
          <a:lstStyle/>
          <a:p>
            <a:r>
              <a:rPr lang="en-US" sz="2400" dirty="0"/>
              <a:t>OpenJDK</a:t>
            </a:r>
            <a:endParaRPr lang="en-US" sz="1800" dirty="0"/>
          </a:p>
          <a:p>
            <a:r>
              <a:rPr lang="pt-BR" sz="1800" dirty="0"/>
              <a:t>But will be replaced every 6 months</a:t>
            </a:r>
          </a:p>
          <a:p>
            <a:endParaRPr lang="en-US" sz="1800" dirty="0"/>
          </a:p>
        </p:txBody>
      </p:sp>
      <p:pic>
        <p:nvPicPr>
          <p:cNvPr id="31" name="Picture Placeholder 30" descr="Coins icon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96938" y="1789196"/>
            <a:ext cx="1259990" cy="125999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16933" y="3428999"/>
            <a:ext cx="1620000" cy="360000"/>
          </a:xfrm>
        </p:spPr>
        <p:txBody>
          <a:bodyPr/>
          <a:lstStyle/>
          <a:p>
            <a:r>
              <a:rPr lang="en-US" sz="2400" dirty="0"/>
              <a:t>Commercial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11783" y="3929554"/>
            <a:ext cx="1869846" cy="720000"/>
          </a:xfrm>
        </p:spPr>
        <p:txBody>
          <a:bodyPr/>
          <a:lstStyle/>
          <a:p>
            <a:r>
              <a:rPr lang="en-US" sz="2400" dirty="0"/>
              <a:t>Oracle JDK</a:t>
            </a:r>
          </a:p>
          <a:p>
            <a:r>
              <a:rPr lang="pt-BR" sz="1800" dirty="0"/>
              <a:t>But you have to pay to use it in production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21" name="Picture Placeholder 20" descr="Image of digital blood sugar machine and an empty bottle of test strips turned on its side.">
            <a:extLst>
              <a:ext uri="{FF2B5EF4-FFF2-40B4-BE49-F238E27FC236}">
                <a16:creationId xmlns:a16="http://schemas.microsoft.com/office/drawing/2014/main" id="{F4941105-96AE-42F4-A7DC-B53030B853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6BDBEA-2EB9-46A6-9498-C171B6423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 rot="5400000">
            <a:off x="7151842" y="-373218"/>
            <a:ext cx="3292475" cy="431196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54AEE-CBBA-41D9-960E-3119BC1B8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7151842" y="2919257"/>
            <a:ext cx="3292475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r>
              <a:rPr lang="en-US" dirty="0"/>
              <a:t>Versions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966494"/>
          </a:xfrm>
        </p:spPr>
        <p:txBody>
          <a:bodyPr/>
          <a:lstStyle/>
          <a:p>
            <a:r>
              <a:rPr lang="en-US" dirty="0"/>
              <a:t>Licensing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8E58A-81DA-4027-AF1A-5CE6143D0FB9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11" y="1786467"/>
            <a:ext cx="8609378" cy="32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86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966494"/>
          </a:xfrm>
        </p:spPr>
        <p:txBody>
          <a:bodyPr/>
          <a:lstStyle/>
          <a:p>
            <a:r>
              <a:rPr lang="en-US" dirty="0"/>
              <a:t>Licensing</a:t>
            </a:r>
            <a:br>
              <a:rPr lang="en-US" dirty="0"/>
            </a:br>
            <a:r>
              <a:rPr lang="en-US" dirty="0"/>
              <a:t>     </a:t>
            </a:r>
            <a:r>
              <a:rPr lang="en-US" sz="2400" dirty="0"/>
              <a:t>JDK vendors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1FA2F-A237-4A8D-8A0A-AEDED7184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50" y="1265074"/>
            <a:ext cx="8475133" cy="4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58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633706"/>
            <a:ext cx="10143235" cy="966494"/>
          </a:xfrm>
        </p:spPr>
        <p:txBody>
          <a:bodyPr/>
          <a:lstStyle/>
          <a:p>
            <a:r>
              <a:rPr lang="en-US" dirty="0"/>
              <a:t>Licensing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C572A-B39F-4E2F-8DC2-819DEB32A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6" y="1391998"/>
            <a:ext cx="4070761" cy="766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90D92-C2BF-4A84-B1F8-CABA8E571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73" y="2662980"/>
            <a:ext cx="8000254" cy="34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2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D8E6581-E792-4AAC-821D-B2D762CA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453713" cy="432000"/>
          </a:xfrm>
        </p:spPr>
        <p:txBody>
          <a:bodyPr/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Upgrading from Java 8 sounds scary</a:t>
            </a:r>
            <a:endParaRPr lang="en-US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55529-D8CD-4AD1-9AAD-A09571F990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2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7498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633706"/>
            <a:ext cx="10143235" cy="966494"/>
          </a:xfrm>
        </p:spPr>
        <p:txBody>
          <a:bodyPr/>
          <a:lstStyle/>
          <a:p>
            <a:r>
              <a:rPr lang="en-US" dirty="0"/>
              <a:t>Licensing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C572A-B39F-4E2F-8DC2-819DEB32A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6" y="1116953"/>
            <a:ext cx="4070761" cy="766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C856B-D247-4671-B144-691E93F9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71603"/>
            <a:ext cx="7854161" cy="43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14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34" y="717635"/>
            <a:ext cx="10143235" cy="966494"/>
          </a:xfrm>
        </p:spPr>
        <p:txBody>
          <a:bodyPr/>
          <a:lstStyle/>
          <a:p>
            <a:r>
              <a:rPr lang="en-US" dirty="0"/>
              <a:t>Some of the new features from JAVA 11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C9973-4089-4238-A025-76D892B8B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55" y="1684129"/>
            <a:ext cx="6880290" cy="38653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28189F-0A84-4556-B169-DE9515BAA2E0}"/>
              </a:ext>
            </a:extLst>
          </p:cNvPr>
          <p:cNvSpPr/>
          <p:nvPr/>
        </p:nvSpPr>
        <p:spPr>
          <a:xfrm>
            <a:off x="2798621" y="5000336"/>
            <a:ext cx="1951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 me the code</a:t>
            </a:r>
          </a:p>
        </p:txBody>
      </p:sp>
    </p:spTree>
    <p:extLst>
      <p:ext uri="{BB962C8B-B14F-4D97-AF65-F5344CB8AC3E}">
        <p14:creationId xmlns:p14="http://schemas.microsoft.com/office/powerpoint/2010/main" val="2164227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633706"/>
            <a:ext cx="10143235" cy="966494"/>
          </a:xfrm>
        </p:spPr>
        <p:txBody>
          <a:bodyPr/>
          <a:lstStyle/>
          <a:p>
            <a:r>
              <a:rPr lang="en-US" dirty="0"/>
              <a:t>Some New Features from JAVA 11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8189F-0A84-4556-B169-DE9515BAA2E0}"/>
              </a:ext>
            </a:extLst>
          </p:cNvPr>
          <p:cNvSpPr/>
          <p:nvPr/>
        </p:nvSpPr>
        <p:spPr>
          <a:xfrm>
            <a:off x="3255821" y="4535252"/>
            <a:ext cx="1951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 me the code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D62AC5-27E1-4CED-B7F6-CC9B04C750D5}"/>
              </a:ext>
            </a:extLst>
          </p:cNvPr>
          <p:cNvSpPr>
            <a:spLocks noGrp="1"/>
          </p:cNvSpPr>
          <p:nvPr/>
        </p:nvSpPr>
        <p:spPr>
          <a:xfrm>
            <a:off x="645724" y="1600200"/>
            <a:ext cx="5220194" cy="4631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/>
              <a:t>Jshell</a:t>
            </a:r>
          </a:p>
          <a:p>
            <a:r>
              <a:rPr lang="pt-BR" sz="3200" dirty="0"/>
              <a:t>VAR</a:t>
            </a:r>
          </a:p>
          <a:p>
            <a:r>
              <a:rPr lang="pt-BR" sz="3200" dirty="0" err="1"/>
              <a:t>Collection</a:t>
            </a:r>
            <a:r>
              <a:rPr lang="pt-BR" sz="3200" dirty="0"/>
              <a:t> </a:t>
            </a:r>
            <a:r>
              <a:rPr lang="pt-BR" sz="3200" dirty="0" err="1"/>
              <a:t>factories</a:t>
            </a:r>
            <a:endParaRPr lang="pt-BR" sz="3200" dirty="0"/>
          </a:p>
          <a:p>
            <a:pPr lvl="1"/>
            <a:r>
              <a:rPr lang="pt-BR" sz="3200" dirty="0" err="1"/>
              <a:t>list.of</a:t>
            </a:r>
            <a:endParaRPr lang="pt-BR" sz="3200" dirty="0"/>
          </a:p>
          <a:p>
            <a:pPr lvl="1"/>
            <a:r>
              <a:rPr lang="pt-BR" sz="3200" dirty="0" err="1"/>
              <a:t>Map.of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145253-84E1-4EB8-9606-0BA7846BECBB}"/>
              </a:ext>
            </a:extLst>
          </p:cNvPr>
          <p:cNvSpPr txBox="1">
            <a:spLocks/>
          </p:cNvSpPr>
          <p:nvPr/>
        </p:nvSpPr>
        <p:spPr>
          <a:xfrm>
            <a:off x="6352836" y="1900767"/>
            <a:ext cx="5220194" cy="3056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/>
              <a:t>Stream</a:t>
            </a: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Optional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File 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String 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Switch expressions(12)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2153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633706"/>
            <a:ext cx="10143235" cy="966494"/>
          </a:xfrm>
        </p:spPr>
        <p:txBody>
          <a:bodyPr/>
          <a:lstStyle/>
          <a:p>
            <a:r>
              <a:rPr lang="en-US" dirty="0"/>
              <a:t>Onboarding JAVA 11 on </a:t>
            </a:r>
            <a:r>
              <a:rPr lang="en-US" dirty="0" err="1"/>
              <a:t>Sbil</a:t>
            </a:r>
            <a:r>
              <a:rPr lang="en-US" dirty="0"/>
              <a:t> projects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8189F-0A84-4556-B169-DE9515BAA2E0}"/>
              </a:ext>
            </a:extLst>
          </p:cNvPr>
          <p:cNvSpPr/>
          <p:nvPr/>
        </p:nvSpPr>
        <p:spPr>
          <a:xfrm>
            <a:off x="3255821" y="4535252"/>
            <a:ext cx="1951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 me the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6EDEAD-5738-44C3-A399-A876A0337250}"/>
              </a:ext>
            </a:extLst>
          </p:cNvPr>
          <p:cNvSpPr/>
          <p:nvPr/>
        </p:nvSpPr>
        <p:spPr>
          <a:xfrm>
            <a:off x="719958" y="2907581"/>
            <a:ext cx="10752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8D7"/>
                </a:solidFill>
                <a:latin typeface="Segoe UI VSS (Regular)"/>
                <a:hlinkClick r:id="rId3"/>
              </a:rPr>
              <a:t>Pull Request 10187</a:t>
            </a:r>
            <a:r>
              <a:rPr lang="en-US" dirty="0">
                <a:solidFill>
                  <a:srgbClr val="212121"/>
                </a:solidFill>
                <a:latin typeface="Segoe UI VSS (Regular)"/>
              </a:rPr>
              <a:t>: Merge feature/SP09/6705545-java11-groups-onboarding to release/FY20-0802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53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633706"/>
            <a:ext cx="10143235" cy="966494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8189F-0A84-4556-B169-DE9515BAA2E0}"/>
              </a:ext>
            </a:extLst>
          </p:cNvPr>
          <p:cNvSpPr/>
          <p:nvPr/>
        </p:nvSpPr>
        <p:spPr>
          <a:xfrm>
            <a:off x="3255821" y="4535252"/>
            <a:ext cx="1951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 me the code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69A1A4D-0811-48C1-A15E-B7180F9BD329}"/>
              </a:ext>
            </a:extLst>
          </p:cNvPr>
          <p:cNvSpPr txBox="1">
            <a:spLocks/>
          </p:cNvSpPr>
          <p:nvPr/>
        </p:nvSpPr>
        <p:spPr>
          <a:xfrm>
            <a:off x="3105807" y="1116953"/>
            <a:ext cx="6621517" cy="96649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Thanks, and happy coding!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28C9E-1A73-4E5C-8889-6402BD95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96" y="2314865"/>
            <a:ext cx="4782206" cy="370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D8E6581-E792-4AAC-821D-B2D762CA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453713" cy="432000"/>
          </a:xfrm>
        </p:spPr>
        <p:txBody>
          <a:bodyPr/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Upgrading from Java 8 sounds scary</a:t>
            </a:r>
            <a:endParaRPr lang="en-US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55529-D8CD-4AD1-9AAD-A09571F990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3</a:t>
            </a:fld>
            <a:endParaRPr lang="en-US" b="1" i="1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98DC40-668C-4B33-9590-453CFA5ADD32}"/>
              </a:ext>
            </a:extLst>
          </p:cNvPr>
          <p:cNvSpPr/>
          <p:nvPr/>
        </p:nvSpPr>
        <p:spPr>
          <a:xfrm>
            <a:off x="188259" y="3244334"/>
            <a:ext cx="58160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Super happy with java 8, thanks!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C45FD-2BB5-4FE2-8E6D-F66DF1F10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358" y="2402476"/>
            <a:ext cx="3804355" cy="28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0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D8E6581-E792-4AAC-821D-B2D762CA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453713" cy="432000"/>
          </a:xfrm>
        </p:spPr>
        <p:txBody>
          <a:bodyPr/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Upgrading from Java 8 sounds scary</a:t>
            </a:r>
            <a:endParaRPr lang="en-US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55529-D8CD-4AD1-9AAD-A09571F990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4</a:t>
            </a:fld>
            <a:endParaRPr lang="en-US" b="1" i="1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FFCAC-7DAC-4109-8258-038D32427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00" y="2588913"/>
            <a:ext cx="3699933" cy="27441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98DC40-668C-4B33-9590-453CFA5ADD32}"/>
              </a:ext>
            </a:extLst>
          </p:cNvPr>
          <p:cNvSpPr/>
          <p:nvPr/>
        </p:nvSpPr>
        <p:spPr>
          <a:xfrm>
            <a:off x="703978" y="3244334"/>
            <a:ext cx="46698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 don’t want to pay for java</a:t>
            </a:r>
          </a:p>
        </p:txBody>
      </p:sp>
    </p:spTree>
    <p:extLst>
      <p:ext uri="{BB962C8B-B14F-4D97-AF65-F5344CB8AC3E}">
        <p14:creationId xmlns:p14="http://schemas.microsoft.com/office/powerpoint/2010/main" val="357541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D8E6581-E792-4AAC-821D-B2D762CA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55529-D8CD-4AD1-9AAD-A09571F990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5</a:t>
            </a:fld>
            <a:endParaRPr lang="en-US" b="1" i="1" noProof="0" dirty="0"/>
          </a:p>
        </p:txBody>
      </p:sp>
      <p:pic>
        <p:nvPicPr>
          <p:cNvPr id="41" name="Content Placeholder 6">
            <a:extLst>
              <a:ext uri="{FF2B5EF4-FFF2-40B4-BE49-F238E27FC236}">
                <a16:creationId xmlns:a16="http://schemas.microsoft.com/office/drawing/2014/main" id="{AD1E175D-250A-4375-A3C5-776F9D66B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432001"/>
            <a:ext cx="10394231" cy="590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4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16" descr="Image containing medical tweezers of various sizes, some pills, and a hand holding a pen writing on a piece of paper attached to a clipboard">
            <a:extLst>
              <a:ext uri="{FF2B5EF4-FFF2-40B4-BE49-F238E27FC236}">
                <a16:creationId xmlns:a16="http://schemas.microsoft.com/office/drawing/2014/main" id="{9C1BC8A5-72B9-493A-A755-07976F3C1F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>
            <a:fillRect/>
          </a:stretch>
        </p:blipFill>
        <p:spPr>
          <a:xfrm>
            <a:off x="136525" y="136525"/>
            <a:ext cx="12055475" cy="658495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2754AEE-CBBA-41D9-960E-3119BC1B8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 rot="5400000">
            <a:off x="5437343" y="1204759"/>
            <a:ext cx="6721473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865945" y="5641476"/>
            <a:ext cx="3863221" cy="720000"/>
          </a:xfrm>
        </p:spPr>
        <p:txBody>
          <a:bodyPr/>
          <a:lstStyle/>
          <a:p>
            <a:r>
              <a:rPr lang="en-US" sz="4800" dirty="0"/>
              <a:t>Releases &amp; Updates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3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 until JAVA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841A343-CC8F-4D42-AE3A-3A16A7BCC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545091"/>
            <a:ext cx="10725193" cy="426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3" y="137307"/>
            <a:ext cx="11424671" cy="1368764"/>
          </a:xfrm>
        </p:spPr>
        <p:txBody>
          <a:bodyPr/>
          <a:lstStyle/>
          <a:p>
            <a:r>
              <a:rPr lang="en-US" dirty="0"/>
              <a:t>Releases after JAVA 8 (</a:t>
            </a:r>
            <a:r>
              <a:rPr lang="pt-BR" dirty="0"/>
              <a:t>Releses of JAVA every six months</a:t>
            </a:r>
            <a:r>
              <a:rPr lang="en-US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2AE83-79FD-4C8B-9E57-919E6B6C8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25" y="1402693"/>
            <a:ext cx="9035350" cy="50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68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 after JAVA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3E391-619A-4688-9D8C-A7446A477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02" y="1133557"/>
            <a:ext cx="9516533" cy="5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74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652269_Healthcare pitch deck_RVA_v5" id="{131D69DF-5A4C-4D7D-9CA6-F5F98F0CBF64}" vid="{02C95288-9555-411A-9D92-BD9F03F3A2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2D1CBC-A6D2-4C27-A0DD-244AE04E3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0A2AAC-D70B-4233-9389-268D6896774D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5FFFEA1C-4D28-422A-816B-51B2F61D85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pitch deck</Template>
  <TotalTime>0</TotalTime>
  <Words>253</Words>
  <Application>Microsoft Office PowerPoint</Application>
  <PresentationFormat>Widescreen</PresentationFormat>
  <Paragraphs>91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Corbel</vt:lpstr>
      <vt:lpstr>Segoe UI VSS (Regular)</vt:lpstr>
      <vt:lpstr>Times New Roman</vt:lpstr>
      <vt:lpstr>Office Theme</vt:lpstr>
      <vt:lpstr>Java 11</vt:lpstr>
      <vt:lpstr>Upgrading from Java 8 sounds scary</vt:lpstr>
      <vt:lpstr>Upgrading from Java 8 sounds scary</vt:lpstr>
      <vt:lpstr>Upgrading from Java 8 sounds scary</vt:lpstr>
      <vt:lpstr>PowerPoint Presentation</vt:lpstr>
      <vt:lpstr>Releases &amp; Updates</vt:lpstr>
      <vt:lpstr>Releases until JAVA 8</vt:lpstr>
      <vt:lpstr>Releases after JAVA 8 (Releses of JAVA every six months)</vt:lpstr>
      <vt:lpstr>Releases after JAVA 8</vt:lpstr>
      <vt:lpstr>Releases after JAVA 8</vt:lpstr>
      <vt:lpstr>Releases after JAVA 8 – supporting and updating</vt:lpstr>
      <vt:lpstr>Releases after JAVA 8   </vt:lpstr>
      <vt:lpstr>Licensing</vt:lpstr>
      <vt:lpstr>Licensing  </vt:lpstr>
      <vt:lpstr>That sounds overly complicated.  Talk us through it.</vt:lpstr>
      <vt:lpstr>Versions</vt:lpstr>
      <vt:lpstr>Licensing  </vt:lpstr>
      <vt:lpstr>Licensing      JDK vendors  </vt:lpstr>
      <vt:lpstr>Licensing   </vt:lpstr>
      <vt:lpstr>Licensing   </vt:lpstr>
      <vt:lpstr>Some of the new features from JAVA 11  </vt:lpstr>
      <vt:lpstr>Some New Features from JAVA 11   </vt:lpstr>
      <vt:lpstr>Onboarding JAVA 11 on Sbil projects </vt:lpstr>
      <vt:lpstr>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2019-07-01T20:11:30Z</dcterms:created>
  <dcterms:modified xsi:type="dcterms:W3CDTF">2019-07-04T00:54:58Z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7de70ee2-0cb4-4d60-aee5-75ef2c4c8a90_Enabled">
    <vt:lpwstr>True</vt:lpwstr>
  </property>
  <property fmtid="{D5CDD505-2E9C-101B-9397-08002B2CF9AE}" pid="4" name="MSIP_Label_7de70ee2-0cb4-4d60-aee5-75ef2c4c8a90_SiteId">
    <vt:lpwstr>945c199a-83a2-4e80-9f8c-5a91be5752dd</vt:lpwstr>
  </property>
  <property fmtid="{D5CDD505-2E9C-101B-9397-08002B2CF9AE}" pid="5" name="MSIP_Label_7de70ee2-0cb4-4d60-aee5-75ef2c4c8a90_Owner">
    <vt:lpwstr>Gabriela_de_Oliveira@Dell.com</vt:lpwstr>
  </property>
  <property fmtid="{D5CDD505-2E9C-101B-9397-08002B2CF9AE}" pid="6" name="MSIP_Label_7de70ee2-0cb4-4d60-aee5-75ef2c4c8a90_SetDate">
    <vt:lpwstr>2019-07-01T20:40:39.7565584Z</vt:lpwstr>
  </property>
  <property fmtid="{D5CDD505-2E9C-101B-9397-08002B2CF9AE}" pid="7" name="MSIP_Label_7de70ee2-0cb4-4d60-aee5-75ef2c4c8a90_Name">
    <vt:lpwstr>Internal Use</vt:lpwstr>
  </property>
  <property fmtid="{D5CDD505-2E9C-101B-9397-08002B2CF9AE}" pid="8" name="MSIP_Label_7de70ee2-0cb4-4d60-aee5-75ef2c4c8a90_Application">
    <vt:lpwstr>Microsoft Azure Information Protection</vt:lpwstr>
  </property>
  <property fmtid="{D5CDD505-2E9C-101B-9397-08002B2CF9AE}" pid="9" name="MSIP_Label_7de70ee2-0cb4-4d60-aee5-75ef2c4c8a90_Extended_MSFT_Method">
    <vt:lpwstr>Manual</vt:lpwstr>
  </property>
  <property fmtid="{D5CDD505-2E9C-101B-9397-08002B2CF9AE}" pid="10" name="MSIP_Label_da6fab74-d5af-4af7-a9a4-78d84655a626_Enabled">
    <vt:lpwstr>True</vt:lpwstr>
  </property>
  <property fmtid="{D5CDD505-2E9C-101B-9397-08002B2CF9AE}" pid="11" name="MSIP_Label_da6fab74-d5af-4af7-a9a4-78d84655a626_SiteId">
    <vt:lpwstr>945c199a-83a2-4e80-9f8c-5a91be5752dd</vt:lpwstr>
  </property>
  <property fmtid="{D5CDD505-2E9C-101B-9397-08002B2CF9AE}" pid="12" name="MSIP_Label_da6fab74-d5af-4af7-a9a4-78d84655a626_Owner">
    <vt:lpwstr>Gabriela_de_Oliveira@Dell.com</vt:lpwstr>
  </property>
  <property fmtid="{D5CDD505-2E9C-101B-9397-08002B2CF9AE}" pid="13" name="MSIP_Label_da6fab74-d5af-4af7-a9a4-78d84655a626_SetDate">
    <vt:lpwstr>2019-07-01T20:40:39.7565584Z</vt:lpwstr>
  </property>
  <property fmtid="{D5CDD505-2E9C-101B-9397-08002B2CF9AE}" pid="14" name="MSIP_Label_da6fab74-d5af-4af7-a9a4-78d84655a626_Name">
    <vt:lpwstr>Visual Marking</vt:lpwstr>
  </property>
  <property fmtid="{D5CDD505-2E9C-101B-9397-08002B2CF9AE}" pid="15" name="MSIP_Label_da6fab74-d5af-4af7-a9a4-78d84655a626_Application">
    <vt:lpwstr>Microsoft Azure Information Protection</vt:lpwstr>
  </property>
  <property fmtid="{D5CDD505-2E9C-101B-9397-08002B2CF9AE}" pid="16" name="MSIP_Label_da6fab74-d5af-4af7-a9a4-78d84655a626_Parent">
    <vt:lpwstr>7de70ee2-0cb4-4d60-aee5-75ef2c4c8a90</vt:lpwstr>
  </property>
  <property fmtid="{D5CDD505-2E9C-101B-9397-08002B2CF9AE}" pid="17" name="MSIP_Label_da6fab74-d5af-4af7-a9a4-78d84655a626_Extended_MSFT_Method">
    <vt:lpwstr>Manual</vt:lpwstr>
  </property>
  <property fmtid="{D5CDD505-2E9C-101B-9397-08002B2CF9AE}" pid="18" name="aiplabel">
    <vt:lpwstr>Internal Use Visual Marking</vt:lpwstr>
  </property>
</Properties>
</file>